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5441" autoAdjust="0"/>
    <p:restoredTop sz="86380" autoAdjust="0"/>
  </p:normalViewPr>
  <p:slideViewPr>
    <p:cSldViewPr>
      <p:cViewPr>
        <p:scale>
          <a:sx n="66" d="100"/>
          <a:sy n="66" d="100"/>
        </p:scale>
        <p:origin x="-213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60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78D483-0CF1-486C-9704-660A00E43FE2}" type="datetimeFigureOut">
              <a:rPr lang="ar-IQ" smtClean="0"/>
              <a:pPr/>
              <a:t>04/04/1440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محاضرات طرائق التدريس العملي</a:t>
            </a:r>
            <a:r>
              <a:rPr lang="en-US" smtClean="0"/>
              <a:t/>
            </a:r>
            <a:br>
              <a:rPr lang="en-US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أ.م.د علي جبار </a:t>
            </a:r>
            <a:r>
              <a:rPr lang="ar-IQ" dirty="0" err="1" smtClean="0">
                <a:solidFill>
                  <a:srgbClr val="FF0000"/>
                </a:solidFill>
              </a:rPr>
              <a:t>الاسدي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ar-IQ" dirty="0" smtClean="0">
                <a:solidFill>
                  <a:srgbClr val="FF0000"/>
                </a:solidFill>
              </a:rPr>
              <a:t>1439هــ                                                  2018 </a:t>
            </a:r>
            <a:r>
              <a:rPr lang="ar-IQ" dirty="0" err="1" smtClean="0"/>
              <a:t>م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285728"/>
            <a:ext cx="8715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357166"/>
            <a:ext cx="878684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- المادة الدراسية</a:t>
            </a:r>
            <a:r>
              <a:rPr lang="ar-IQ" dirty="0" smtClean="0">
                <a:solidFill>
                  <a:schemeClr val="bg1"/>
                </a:solidFill>
              </a:rPr>
              <a:t> :تعد المادة الدراسية المصدر </a:t>
            </a:r>
            <a:r>
              <a:rPr lang="ar-IQ" dirty="0" err="1" smtClean="0">
                <a:solidFill>
                  <a:schemeClr val="bg1"/>
                </a:solidFill>
              </a:rPr>
              <a:t>الاساسي</a:t>
            </a:r>
            <a:r>
              <a:rPr lang="ar-IQ" dirty="0" smtClean="0">
                <a:solidFill>
                  <a:schemeClr val="bg1"/>
                </a:solidFill>
              </a:rPr>
              <a:t> لتحديد </a:t>
            </a:r>
            <a:r>
              <a:rPr lang="ar-IQ" dirty="0" err="1" smtClean="0">
                <a:solidFill>
                  <a:schemeClr val="bg1"/>
                </a:solidFill>
              </a:rPr>
              <a:t>اهداف</a:t>
            </a:r>
            <a:r>
              <a:rPr lang="ar-IQ" dirty="0" smtClean="0">
                <a:solidFill>
                  <a:schemeClr val="bg1"/>
                </a:solidFill>
              </a:rPr>
              <a:t> لتدريس ، لذلك فان المقرر الذي يتم تصميمه </a:t>
            </a:r>
            <a:r>
              <a:rPr lang="ar-IQ" dirty="0" err="1" smtClean="0">
                <a:solidFill>
                  <a:schemeClr val="bg1"/>
                </a:solidFill>
              </a:rPr>
              <a:t>لاعداد</a:t>
            </a:r>
            <a:r>
              <a:rPr lang="ar-IQ" dirty="0" smtClean="0">
                <a:solidFill>
                  <a:schemeClr val="bg1"/>
                </a:solidFill>
              </a:rPr>
              <a:t> الطلاب ، غرضه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يكون من الطلاب المتخصصين في المادة نفسها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ar-IQ" b="1" dirty="0" smtClean="0">
                <a:solidFill>
                  <a:schemeClr val="bg1"/>
                </a:solidFill>
              </a:rPr>
              <a:t>سيكولوجية التعلم</a:t>
            </a:r>
            <a:r>
              <a:rPr lang="ar-IQ" dirty="0" smtClean="0">
                <a:solidFill>
                  <a:schemeClr val="bg1"/>
                </a:solidFill>
              </a:rPr>
              <a:t> : تفيد طبيعة التعلم في فهم سيكولوجية المتعلمين وبالتالي يحتم مراعاتها في تحديد </a:t>
            </a:r>
            <a:r>
              <a:rPr lang="ar-IQ" dirty="0" err="1" smtClean="0">
                <a:solidFill>
                  <a:schemeClr val="bg1"/>
                </a:solidFill>
              </a:rPr>
              <a:t>الاهداف</a:t>
            </a:r>
            <a:r>
              <a:rPr lang="ar-IQ" dirty="0" smtClean="0">
                <a:solidFill>
                  <a:schemeClr val="bg1"/>
                </a:solidFill>
              </a:rPr>
              <a:t> التربوية كما هو الحال في الفروق الفردية بين المتعلمين.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err="1" smtClean="0">
                <a:solidFill>
                  <a:schemeClr val="bg1"/>
                </a:solidFill>
              </a:rPr>
              <a:t>الاهداف</a:t>
            </a:r>
            <a:r>
              <a:rPr lang="ar-IQ" b="1" dirty="0" smtClean="0">
                <a:solidFill>
                  <a:schemeClr val="bg1"/>
                </a:solidFill>
              </a:rPr>
              <a:t> السلوكية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يعرف الهدف السلوكي على انه وصف دقيق وواضح ومحدد لناتج التعلم المرغوب تحقيقه والذي يتضح على هيئة سلوك قابلا للملاحظة والقياس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err="1" smtClean="0">
                <a:solidFill>
                  <a:schemeClr val="bg1"/>
                </a:solidFill>
              </a:rPr>
              <a:t>اجزاء</a:t>
            </a:r>
            <a:r>
              <a:rPr lang="ar-IQ" b="1" dirty="0" smtClean="0">
                <a:solidFill>
                  <a:schemeClr val="bg1"/>
                </a:solidFill>
              </a:rPr>
              <a:t> الهدف السلوكي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الهدف السلوكي يجب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يحتوي على ثلاثة </a:t>
            </a:r>
            <a:r>
              <a:rPr lang="ar-IQ" dirty="0" err="1" smtClean="0">
                <a:solidFill>
                  <a:schemeClr val="bg1"/>
                </a:solidFill>
              </a:rPr>
              <a:t>اجزاء</a:t>
            </a:r>
            <a:r>
              <a:rPr lang="ar-IQ" dirty="0" smtClean="0">
                <a:solidFill>
                  <a:schemeClr val="bg1"/>
                </a:solidFill>
              </a:rPr>
              <a:t> هو 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1- وصف السلوك المرغوب الذي يجب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يحققه المتعلم بعد مروره بخبرة علمية.  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2- وصف الحد </a:t>
            </a:r>
            <a:r>
              <a:rPr lang="ar-IQ" dirty="0" err="1" smtClean="0">
                <a:solidFill>
                  <a:schemeClr val="bg1"/>
                </a:solidFill>
              </a:rPr>
              <a:t>الادنى</a:t>
            </a:r>
            <a:r>
              <a:rPr lang="ar-IQ" dirty="0" smtClean="0">
                <a:solidFill>
                  <a:schemeClr val="bg1"/>
                </a:solidFill>
              </a:rPr>
              <a:t> لمستوى </a:t>
            </a:r>
            <a:r>
              <a:rPr lang="ar-IQ" dirty="0" err="1" smtClean="0">
                <a:solidFill>
                  <a:schemeClr val="bg1"/>
                </a:solidFill>
              </a:rPr>
              <a:t>الاداء</a:t>
            </a:r>
            <a:r>
              <a:rPr lang="ar-IQ" dirty="0" smtClean="0">
                <a:solidFill>
                  <a:schemeClr val="bg1"/>
                </a:solidFill>
              </a:rPr>
              <a:t> المقبول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3- وصف ظرف الشرط الذي يتم خلاله قيام المتعلم بالسلوك المطلوب.  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smtClean="0">
                <a:solidFill>
                  <a:schemeClr val="bg1"/>
                </a:solidFill>
              </a:rPr>
              <a:t> مواصفات الهدف السلوكي الجيد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لابد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تصاغ </a:t>
            </a:r>
            <a:r>
              <a:rPr lang="ar-IQ" sz="2800" dirty="0" err="1" smtClean="0">
                <a:solidFill>
                  <a:schemeClr val="bg1"/>
                </a:solidFill>
              </a:rPr>
              <a:t>الاهدف</a:t>
            </a:r>
            <a:r>
              <a:rPr lang="ar-IQ" sz="2800" dirty="0" smtClean="0">
                <a:solidFill>
                  <a:schemeClr val="bg1"/>
                </a:solidFill>
              </a:rPr>
              <a:t> السلوكية بشكل جيد ومحدد وواضح وقابل للقياس ، ومن القواعد والشروط </a:t>
            </a:r>
            <a:r>
              <a:rPr lang="ar-IQ" sz="2800" dirty="0" err="1" smtClean="0">
                <a:solidFill>
                  <a:schemeClr val="bg1"/>
                </a:solidFill>
              </a:rPr>
              <a:t>الاساسية</a:t>
            </a:r>
            <a:r>
              <a:rPr lang="ar-IQ" sz="2800" dirty="0" smtClean="0">
                <a:solidFill>
                  <a:schemeClr val="bg1"/>
                </a:solidFill>
              </a:rPr>
              <a:t> لتحقيق ذلك هي :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1-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تصف عبارة الهدف </a:t>
            </a:r>
            <a:r>
              <a:rPr lang="ar-IQ" sz="2800" dirty="0" err="1" smtClean="0">
                <a:solidFill>
                  <a:schemeClr val="bg1"/>
                </a:solidFill>
              </a:rPr>
              <a:t>اداء</a:t>
            </a:r>
            <a:r>
              <a:rPr lang="ar-IQ" sz="2800" dirty="0" smtClean="0">
                <a:solidFill>
                  <a:schemeClr val="bg1"/>
                </a:solidFill>
              </a:rPr>
              <a:t> المتعلم </a:t>
            </a:r>
            <a:r>
              <a:rPr lang="ar-IQ" sz="2800" dirty="0" err="1" smtClean="0">
                <a:solidFill>
                  <a:schemeClr val="bg1"/>
                </a:solidFill>
              </a:rPr>
              <a:t>او</a:t>
            </a:r>
            <a:r>
              <a:rPr lang="ar-IQ" sz="2800" dirty="0" smtClean="0">
                <a:solidFill>
                  <a:schemeClr val="bg1"/>
                </a:solidFill>
              </a:rPr>
              <a:t> سلوكه الذي يستدل منه على تحقيق الهدف ، وهي بذلك تصف الفعل السلوكي الذي يقوم </a:t>
            </a:r>
            <a:r>
              <a:rPr lang="ar-IQ" sz="2800" dirty="0" err="1" smtClean="0">
                <a:solidFill>
                  <a:schemeClr val="bg1"/>
                </a:solidFill>
              </a:rPr>
              <a:t>به</a:t>
            </a:r>
            <a:r>
              <a:rPr lang="ar-IQ" sz="2800" dirty="0" smtClean="0">
                <a:solidFill>
                  <a:schemeClr val="bg1"/>
                </a:solidFill>
              </a:rPr>
              <a:t> المتعلم . 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2-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تبدا</a:t>
            </a:r>
            <a:r>
              <a:rPr lang="ar-IQ" sz="2800" dirty="0" smtClean="0">
                <a:solidFill>
                  <a:schemeClr val="bg1"/>
                </a:solidFill>
              </a:rPr>
              <a:t> عبارة الهدف بفعل يصف السلوك الذي يفترض في الطالب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يظهره عندما يتعامل مع النشاط .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3-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تصف عبارة الهدف سلوكا قابلا للملاحظة .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4-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تكون </a:t>
            </a:r>
            <a:r>
              <a:rPr lang="ar-IQ" sz="2800" dirty="0" err="1" smtClean="0">
                <a:solidFill>
                  <a:schemeClr val="bg1"/>
                </a:solidFill>
              </a:rPr>
              <a:t>الاهداف</a:t>
            </a:r>
            <a:r>
              <a:rPr lang="ar-IQ" sz="2800" dirty="0" smtClean="0">
                <a:solidFill>
                  <a:schemeClr val="bg1"/>
                </a:solidFill>
              </a:rPr>
              <a:t> بسيطة (غير مركبة) </a:t>
            </a:r>
            <a:r>
              <a:rPr lang="ar-IQ" sz="2800" dirty="0" err="1" smtClean="0">
                <a:solidFill>
                  <a:schemeClr val="bg1"/>
                </a:solidFill>
              </a:rPr>
              <a:t>اي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كل عبارة للهدف تتعلق بعملية واحدة وسلوكا واحدا فقط عدا </a:t>
            </a:r>
            <a:r>
              <a:rPr lang="ar-IQ" sz="2800" dirty="0" err="1" smtClean="0">
                <a:solidFill>
                  <a:schemeClr val="bg1"/>
                </a:solidFill>
              </a:rPr>
              <a:t>الاهداف</a:t>
            </a:r>
            <a:r>
              <a:rPr lang="ar-IQ" sz="2800" dirty="0" smtClean="0">
                <a:solidFill>
                  <a:schemeClr val="bg1"/>
                </a:solidFill>
              </a:rPr>
              <a:t> في الخطة المنوعة .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5-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تكون </a:t>
            </a:r>
            <a:r>
              <a:rPr lang="ar-IQ" sz="2800" dirty="0" err="1" smtClean="0">
                <a:solidFill>
                  <a:schemeClr val="bg1"/>
                </a:solidFill>
              </a:rPr>
              <a:t>الاهداف</a:t>
            </a:r>
            <a:r>
              <a:rPr lang="ar-IQ" sz="2800" dirty="0" smtClean="0">
                <a:solidFill>
                  <a:schemeClr val="bg1"/>
                </a:solidFill>
              </a:rPr>
              <a:t> واقعية . 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خصائص </a:t>
            </a:r>
            <a:r>
              <a:rPr lang="ar-IQ" b="1" dirty="0" err="1" smtClean="0">
                <a:solidFill>
                  <a:schemeClr val="bg1"/>
                </a:solidFill>
              </a:rPr>
              <a:t>الاغراض</a:t>
            </a:r>
            <a:r>
              <a:rPr lang="ar-IQ" b="1" dirty="0" smtClean="0">
                <a:solidFill>
                  <a:schemeClr val="bg1"/>
                </a:solidFill>
              </a:rPr>
              <a:t> السلوكية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1- </a:t>
            </a:r>
            <a:r>
              <a:rPr lang="ar-IQ" sz="2000" b="1" dirty="0" err="1" smtClean="0">
                <a:solidFill>
                  <a:schemeClr val="bg1"/>
                </a:solidFill>
              </a:rPr>
              <a:t>ان</a:t>
            </a:r>
            <a:r>
              <a:rPr lang="ar-IQ" sz="2000" b="1" dirty="0" smtClean="0">
                <a:solidFill>
                  <a:schemeClr val="bg1"/>
                </a:solidFill>
              </a:rPr>
              <a:t> يصاغ الغرض على شكل سلوك يقوم </a:t>
            </a:r>
            <a:r>
              <a:rPr lang="ar-IQ" sz="2000" b="1" dirty="0" err="1" smtClean="0">
                <a:solidFill>
                  <a:schemeClr val="bg1"/>
                </a:solidFill>
              </a:rPr>
              <a:t>به</a:t>
            </a:r>
            <a:r>
              <a:rPr lang="ar-IQ" sz="2000" b="1" dirty="0" smtClean="0">
                <a:solidFill>
                  <a:schemeClr val="bg1"/>
                </a:solidFill>
              </a:rPr>
              <a:t> الطالب ، </a:t>
            </a:r>
            <a:r>
              <a:rPr lang="ar-IQ" sz="2000" b="1" dirty="0" err="1" smtClean="0">
                <a:solidFill>
                  <a:schemeClr val="bg1"/>
                </a:solidFill>
              </a:rPr>
              <a:t>اي</a:t>
            </a:r>
            <a:r>
              <a:rPr lang="ar-IQ" sz="2000" b="1" dirty="0" smtClean="0">
                <a:solidFill>
                  <a:schemeClr val="bg1"/>
                </a:solidFill>
              </a:rPr>
              <a:t> انه يعكس سلوك الطالب وليس نشاط المدرس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مثال :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يحدد مدرس التربية الرياضية المهارات الهجومية في كرة الطائرة ، فهذا الهدف يركز على المدرس وهو </a:t>
            </a:r>
            <a:r>
              <a:rPr lang="ar-IQ" sz="2000" dirty="0" err="1" smtClean="0">
                <a:solidFill>
                  <a:schemeClr val="bg1"/>
                </a:solidFill>
              </a:rPr>
              <a:t>عبارةخاطيء</a:t>
            </a:r>
            <a:r>
              <a:rPr lang="ar-IQ" sz="2000" dirty="0" smtClean="0">
                <a:solidFill>
                  <a:schemeClr val="bg1"/>
                </a:solidFill>
              </a:rPr>
              <a:t>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والصحيح صياغة الغرض السلوكي للطالب بالشكل </a:t>
            </a:r>
            <a:r>
              <a:rPr lang="ar-IQ" sz="2000" dirty="0" err="1" smtClean="0">
                <a:solidFill>
                  <a:schemeClr val="bg1"/>
                </a:solidFill>
              </a:rPr>
              <a:t>الاتي</a:t>
            </a:r>
            <a:r>
              <a:rPr lang="ar-IQ" sz="2000" dirty="0" smtClean="0">
                <a:solidFill>
                  <a:schemeClr val="bg1"/>
                </a:solidFill>
              </a:rPr>
              <a:t> :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- </a:t>
            </a:r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يحدد الطالب المهارات الهجومية في كرة الطائرة . (عبارة </a:t>
            </a:r>
            <a:r>
              <a:rPr lang="ar-IQ" sz="2000" dirty="0" err="1" smtClean="0">
                <a:solidFill>
                  <a:schemeClr val="bg1"/>
                </a:solidFill>
              </a:rPr>
              <a:t>صحيحه</a:t>
            </a:r>
            <a:r>
              <a:rPr lang="ar-IQ" sz="2000" dirty="0" smtClean="0">
                <a:solidFill>
                  <a:schemeClr val="bg1"/>
                </a:solidFill>
              </a:rPr>
              <a:t> )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2- </a:t>
            </a:r>
            <a:r>
              <a:rPr lang="ar-IQ" sz="2000" b="1" dirty="0" err="1" smtClean="0">
                <a:solidFill>
                  <a:schemeClr val="bg1"/>
                </a:solidFill>
              </a:rPr>
              <a:t>ان</a:t>
            </a:r>
            <a:r>
              <a:rPr lang="ar-IQ" sz="2000" b="1" dirty="0" smtClean="0">
                <a:solidFill>
                  <a:schemeClr val="bg1"/>
                </a:solidFill>
              </a:rPr>
              <a:t> يشير الغرض </a:t>
            </a:r>
            <a:r>
              <a:rPr lang="ar-IQ" sz="2000" b="1" dirty="0" err="1" smtClean="0">
                <a:solidFill>
                  <a:schemeClr val="bg1"/>
                </a:solidFill>
              </a:rPr>
              <a:t>الى</a:t>
            </a:r>
            <a:r>
              <a:rPr lang="ar-IQ" sz="2000" b="1" dirty="0" smtClean="0">
                <a:solidFill>
                  <a:schemeClr val="bg1"/>
                </a:solidFill>
              </a:rPr>
              <a:t> نتيجة التعلم لا </a:t>
            </a:r>
            <a:r>
              <a:rPr lang="ar-IQ" sz="2000" b="1" dirty="0" err="1" smtClean="0">
                <a:solidFill>
                  <a:schemeClr val="bg1"/>
                </a:solidFill>
              </a:rPr>
              <a:t>الى</a:t>
            </a:r>
            <a:r>
              <a:rPr lang="ar-IQ" sz="2000" b="1" dirty="0" smtClean="0">
                <a:solidFill>
                  <a:schemeClr val="bg1"/>
                </a:solidFill>
              </a:rPr>
              <a:t> عملية التعلم نفسها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مثال :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- </a:t>
            </a:r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يدرس الطالب الدحرجة </a:t>
            </a:r>
            <a:r>
              <a:rPr lang="ar-IQ" sz="2000" dirty="0" err="1" smtClean="0">
                <a:solidFill>
                  <a:schemeClr val="bg1"/>
                </a:solidFill>
              </a:rPr>
              <a:t>الامامية</a:t>
            </a:r>
            <a:r>
              <a:rPr lang="ar-IQ" sz="2000" dirty="0" smtClean="0">
                <a:solidFill>
                  <a:schemeClr val="bg1"/>
                </a:solidFill>
              </a:rPr>
              <a:t> في </a:t>
            </a:r>
            <a:r>
              <a:rPr lang="ar-IQ" sz="2000" dirty="0" err="1" smtClean="0">
                <a:solidFill>
                  <a:schemeClr val="bg1"/>
                </a:solidFill>
              </a:rPr>
              <a:t>الجمناستك</a:t>
            </a:r>
            <a:r>
              <a:rPr lang="ar-IQ" sz="2000" dirty="0" smtClean="0">
                <a:solidFill>
                  <a:schemeClr val="bg1"/>
                </a:solidFill>
              </a:rPr>
              <a:t> ، صحيح </a:t>
            </a:r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هذه العبارة ترتكز على سلوك الطالب ، </a:t>
            </a:r>
            <a:r>
              <a:rPr lang="ar-IQ" sz="2000" dirty="0" err="1" smtClean="0">
                <a:solidFill>
                  <a:schemeClr val="bg1"/>
                </a:solidFill>
              </a:rPr>
              <a:t>الا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انها</a:t>
            </a:r>
            <a:r>
              <a:rPr lang="ar-IQ" sz="2000" dirty="0" smtClean="0">
                <a:solidFill>
                  <a:schemeClr val="bg1"/>
                </a:solidFill>
              </a:rPr>
              <a:t> تركز على النشاط المؤدي </a:t>
            </a:r>
            <a:r>
              <a:rPr lang="ar-IQ" sz="2000" dirty="0" err="1" smtClean="0">
                <a:solidFill>
                  <a:schemeClr val="bg1"/>
                </a:solidFill>
              </a:rPr>
              <a:t>الى</a:t>
            </a:r>
            <a:r>
              <a:rPr lang="ar-IQ" sz="2000" dirty="0" smtClean="0">
                <a:solidFill>
                  <a:schemeClr val="bg1"/>
                </a:solidFill>
              </a:rPr>
              <a:t> الناتج (يدرس الطالب) وهذا لا يجوز (عبارة خاطئة ) ،والصحيح :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يؤدي الطالب الدحرجة </a:t>
            </a:r>
            <a:r>
              <a:rPr lang="ar-IQ" sz="2000" dirty="0" err="1" smtClean="0">
                <a:solidFill>
                  <a:schemeClr val="bg1"/>
                </a:solidFill>
              </a:rPr>
              <a:t>الامامية</a:t>
            </a:r>
            <a:r>
              <a:rPr lang="ar-IQ" sz="2000" dirty="0" smtClean="0">
                <a:solidFill>
                  <a:schemeClr val="bg1"/>
                </a:solidFill>
              </a:rPr>
              <a:t> في </a:t>
            </a:r>
            <a:r>
              <a:rPr lang="ar-IQ" sz="2000" dirty="0" err="1" smtClean="0">
                <a:solidFill>
                  <a:schemeClr val="bg1"/>
                </a:solidFill>
              </a:rPr>
              <a:t>الجمناستك</a:t>
            </a:r>
            <a:r>
              <a:rPr lang="ar-IQ" sz="2000" dirty="0" smtClean="0">
                <a:solidFill>
                  <a:schemeClr val="bg1"/>
                </a:solidFill>
              </a:rPr>
              <a:t> .(عبارة </a:t>
            </a:r>
            <a:r>
              <a:rPr lang="ar-IQ" sz="2000" dirty="0" err="1" smtClean="0">
                <a:solidFill>
                  <a:schemeClr val="bg1"/>
                </a:solidFill>
              </a:rPr>
              <a:t>صحيحه</a:t>
            </a:r>
            <a:r>
              <a:rPr lang="ar-IQ" sz="2000" dirty="0" smtClean="0">
                <a:solidFill>
                  <a:schemeClr val="bg1"/>
                </a:solidFill>
              </a:rPr>
              <a:t> )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3</a:t>
            </a:r>
            <a:r>
              <a:rPr lang="ar-IQ" sz="2000" b="1" dirty="0" smtClean="0">
                <a:solidFill>
                  <a:schemeClr val="bg1"/>
                </a:solidFill>
              </a:rPr>
              <a:t>- </a:t>
            </a:r>
            <a:r>
              <a:rPr lang="ar-IQ" sz="2000" b="1" dirty="0" err="1" smtClean="0">
                <a:solidFill>
                  <a:schemeClr val="bg1"/>
                </a:solidFill>
              </a:rPr>
              <a:t>اي</a:t>
            </a:r>
            <a:r>
              <a:rPr lang="ar-IQ" sz="2000" b="1" dirty="0" smtClean="0">
                <a:solidFill>
                  <a:schemeClr val="bg1"/>
                </a:solidFill>
              </a:rPr>
              <a:t> فعل </a:t>
            </a:r>
            <a:r>
              <a:rPr lang="ar-IQ" sz="2000" b="1" dirty="0" err="1" smtClean="0">
                <a:solidFill>
                  <a:schemeClr val="bg1"/>
                </a:solidFill>
              </a:rPr>
              <a:t>او</a:t>
            </a:r>
            <a:r>
              <a:rPr lang="ar-IQ" sz="2000" b="1" dirty="0" smtClean="0">
                <a:solidFill>
                  <a:schemeClr val="bg1"/>
                </a:solidFill>
              </a:rPr>
              <a:t> </a:t>
            </a:r>
            <a:r>
              <a:rPr lang="ar-IQ" sz="2000" b="1" dirty="0" err="1" smtClean="0">
                <a:solidFill>
                  <a:schemeClr val="bg1"/>
                </a:solidFill>
              </a:rPr>
              <a:t>اداء</a:t>
            </a:r>
            <a:r>
              <a:rPr lang="ar-IQ" sz="2000" b="1" dirty="0" smtClean="0">
                <a:solidFill>
                  <a:schemeClr val="bg1"/>
                </a:solidFill>
              </a:rPr>
              <a:t> لا يمكن ملاحظته </a:t>
            </a:r>
            <a:r>
              <a:rPr lang="ar-IQ" sz="2000" b="1" dirty="0" err="1" smtClean="0">
                <a:solidFill>
                  <a:schemeClr val="bg1"/>
                </a:solidFill>
              </a:rPr>
              <a:t>او</a:t>
            </a:r>
            <a:r>
              <a:rPr lang="ar-IQ" sz="2000" b="1" dirty="0" smtClean="0">
                <a:solidFill>
                  <a:schemeClr val="bg1"/>
                </a:solidFill>
              </a:rPr>
              <a:t> قياسه لا يجوز استخدامه في صياغة الغرض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مثال :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يدرك الطالب مهارة قذف الثقل . (عبارة خاطئة )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smtClean="0">
                <a:solidFill>
                  <a:schemeClr val="bg1"/>
                </a:solidFill>
              </a:rPr>
              <a:t>فالفعل يدرك لا يمكن ملاحظته </a:t>
            </a:r>
            <a:r>
              <a:rPr lang="ar-IQ" sz="2000" dirty="0" err="1" smtClean="0">
                <a:solidFill>
                  <a:schemeClr val="bg1"/>
                </a:solidFill>
              </a:rPr>
              <a:t>او</a:t>
            </a:r>
            <a:r>
              <a:rPr lang="ar-IQ" sz="2000" dirty="0" smtClean="0">
                <a:solidFill>
                  <a:schemeClr val="bg1"/>
                </a:solidFill>
              </a:rPr>
              <a:t> قياسه ، والصحيح هو :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يقذف الطالب الثقل لمسافة 2م فالفعل (يقذف)يمكن قياسه وملاحظته .(عبارة </a:t>
            </a:r>
            <a:r>
              <a:rPr lang="ar-IQ" sz="2000" dirty="0" err="1" smtClean="0">
                <a:solidFill>
                  <a:schemeClr val="bg1"/>
                </a:solidFill>
              </a:rPr>
              <a:t>صحيحه</a:t>
            </a:r>
            <a:r>
              <a:rPr lang="ar-IQ" sz="2000" dirty="0" smtClean="0">
                <a:solidFill>
                  <a:schemeClr val="bg1"/>
                </a:solidFill>
              </a:rPr>
              <a:t> )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4- </a:t>
            </a:r>
            <a:r>
              <a:rPr lang="ar-IQ" sz="2000" b="1" dirty="0" err="1" smtClean="0">
                <a:solidFill>
                  <a:schemeClr val="bg1"/>
                </a:solidFill>
              </a:rPr>
              <a:t>ان</a:t>
            </a:r>
            <a:r>
              <a:rPr lang="ar-IQ" sz="2000" b="1" dirty="0" smtClean="0">
                <a:solidFill>
                  <a:schemeClr val="bg1"/>
                </a:solidFill>
              </a:rPr>
              <a:t> تشمل العبارة على فعل سلوكي واحد : </a:t>
            </a:r>
            <a:r>
              <a:rPr lang="ar-IQ" sz="2000" b="1" dirty="0" err="1" smtClean="0">
                <a:solidFill>
                  <a:schemeClr val="bg1"/>
                </a:solidFill>
              </a:rPr>
              <a:t>اي</a:t>
            </a:r>
            <a:r>
              <a:rPr lang="ar-IQ" sz="2000" b="1" dirty="0" smtClean="0">
                <a:solidFill>
                  <a:schemeClr val="bg1"/>
                </a:solidFill>
              </a:rPr>
              <a:t> </a:t>
            </a:r>
            <a:r>
              <a:rPr lang="ar-IQ" sz="2000" b="1" dirty="0" err="1" smtClean="0">
                <a:solidFill>
                  <a:schemeClr val="bg1"/>
                </a:solidFill>
              </a:rPr>
              <a:t>ان</a:t>
            </a:r>
            <a:r>
              <a:rPr lang="ar-IQ" sz="2000" b="1" dirty="0" smtClean="0">
                <a:solidFill>
                  <a:schemeClr val="bg1"/>
                </a:solidFill>
              </a:rPr>
              <a:t> يكون السلوك على مستوى من التحديد والتخصيص ليعطي معنى .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ar-SA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4282" y="0"/>
            <a:ext cx="8929718" cy="698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 smtClean="0">
                <a:solidFill>
                  <a:schemeClr val="bg1"/>
                </a:solidFill>
              </a:rPr>
              <a:t>مثال :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-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يميز الطالب </a:t>
            </a:r>
            <a:r>
              <a:rPr lang="ar-IQ" dirty="0" err="1" smtClean="0">
                <a:solidFill>
                  <a:schemeClr val="bg1"/>
                </a:solidFill>
              </a:rPr>
              <a:t>انواع</a:t>
            </a:r>
            <a:r>
              <a:rPr lang="ar-IQ" dirty="0" smtClean="0">
                <a:solidFill>
                  <a:schemeClr val="bg1"/>
                </a:solidFill>
              </a:rPr>
              <a:t> المهارات الهجومية والدفاعية بالكرة الطائرة ويؤدي كل نوع منها . (عبارة خاطئة 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نلاحظ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هذه العبارة تحتوى على فعلين سلوكيين وهما (يميز، يؤدي) وهذا غير جائز، والصحيح هو :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-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يميز الطالب المهارات الهجومية والدفاعية بالكرة الطائرة(عبارة </a:t>
            </a:r>
            <a:r>
              <a:rPr lang="ar-IQ" dirty="0" err="1" smtClean="0">
                <a:solidFill>
                  <a:schemeClr val="bg1"/>
                </a:solidFill>
              </a:rPr>
              <a:t>صحيحه</a:t>
            </a:r>
            <a:r>
              <a:rPr lang="ar-IQ" dirty="0" smtClean="0">
                <a:solidFill>
                  <a:schemeClr val="bg1"/>
                </a:solidFill>
              </a:rPr>
              <a:t> )ونلاحظ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هذه العبارة تحتوي على فعل سلوكي واحد (يميز) وهو الصحيح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5- تحديد الظرف التعليمي (شروط </a:t>
            </a:r>
            <a:r>
              <a:rPr lang="ar-IQ" b="1" dirty="0" err="1" smtClean="0">
                <a:solidFill>
                  <a:schemeClr val="bg1"/>
                </a:solidFill>
              </a:rPr>
              <a:t>الاداء</a:t>
            </a:r>
            <a:r>
              <a:rPr lang="ar-IQ" b="1" dirty="0" smtClean="0">
                <a:solidFill>
                  <a:schemeClr val="bg1"/>
                </a:solidFill>
              </a:rPr>
              <a:t>)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مثال: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ar-IQ" dirty="0" smtClean="0">
                <a:solidFill>
                  <a:schemeClr val="bg1"/>
                </a:solidFill>
              </a:rPr>
              <a:t>على بعد 3 </a:t>
            </a:r>
            <a:r>
              <a:rPr lang="ar-IQ" dirty="0" err="1" smtClean="0">
                <a:solidFill>
                  <a:schemeClr val="bg1"/>
                </a:solidFill>
              </a:rPr>
              <a:t>امتار</a:t>
            </a:r>
            <a:r>
              <a:rPr lang="ar-IQ" dirty="0" smtClean="0">
                <a:solidFill>
                  <a:schemeClr val="bg1"/>
                </a:solidFill>
              </a:rPr>
              <a:t> – باستخدام الحذاء الرياضي – مغمض العينين -بيد واحدة ... الخ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6- تنوع </a:t>
            </a:r>
            <a:r>
              <a:rPr lang="ar-IQ" b="1" dirty="0" err="1" smtClean="0">
                <a:solidFill>
                  <a:schemeClr val="bg1"/>
                </a:solidFill>
              </a:rPr>
              <a:t>الاغراض</a:t>
            </a:r>
            <a:r>
              <a:rPr lang="ar-IQ" b="1" dirty="0" smtClean="0">
                <a:solidFill>
                  <a:schemeClr val="bg1"/>
                </a:solidFill>
              </a:rPr>
              <a:t> بحيث يشمل الجوانب (المعرفية </a:t>
            </a:r>
            <a:r>
              <a:rPr lang="ar-IQ" b="1" dirty="0" err="1" smtClean="0">
                <a:solidFill>
                  <a:schemeClr val="bg1"/>
                </a:solidFill>
              </a:rPr>
              <a:t>او</a:t>
            </a:r>
            <a:r>
              <a:rPr lang="ar-IQ" b="1" dirty="0" smtClean="0">
                <a:solidFill>
                  <a:schemeClr val="bg1"/>
                </a:solidFill>
              </a:rPr>
              <a:t> الوجدانية </a:t>
            </a:r>
            <a:r>
              <a:rPr lang="ar-IQ" b="1" dirty="0" err="1" smtClean="0">
                <a:solidFill>
                  <a:schemeClr val="bg1"/>
                </a:solidFill>
              </a:rPr>
              <a:t>او</a:t>
            </a:r>
            <a:r>
              <a:rPr lang="ar-IQ" b="1" dirty="0" smtClean="0">
                <a:solidFill>
                  <a:schemeClr val="bg1"/>
                </a:solidFill>
              </a:rPr>
              <a:t> </a:t>
            </a:r>
            <a:r>
              <a:rPr lang="ar-IQ" b="1" dirty="0" err="1" smtClean="0">
                <a:solidFill>
                  <a:schemeClr val="bg1"/>
                </a:solidFill>
              </a:rPr>
              <a:t>المهارية</a:t>
            </a:r>
            <a:r>
              <a:rPr lang="ar-IQ" b="1" dirty="0" smtClean="0">
                <a:solidFill>
                  <a:schemeClr val="bg1"/>
                </a:solidFill>
              </a:rPr>
              <a:t>)  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 معادلة الهدف </a:t>
            </a:r>
            <a:r>
              <a:rPr lang="ar-IQ" b="1" dirty="0" smtClean="0">
                <a:solidFill>
                  <a:schemeClr val="bg1"/>
                </a:solidFill>
              </a:rPr>
              <a:t>السلوكي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الهدف هو تعبير عن مخرجات التدريس أو غاية العملية التعليمية ولابد من وضع ثوابت لصياغة الهدف التربوي تتمثل بمعادلتين نذكرهما في </a:t>
            </a:r>
            <a:r>
              <a:rPr lang="ar-IQ" dirty="0" err="1" smtClean="0">
                <a:solidFill>
                  <a:schemeClr val="bg1"/>
                </a:solidFill>
              </a:rPr>
              <a:t>ادناه</a:t>
            </a:r>
            <a:r>
              <a:rPr lang="ar-SA" b="1" dirty="0" smtClean="0">
                <a:solidFill>
                  <a:schemeClr val="bg1"/>
                </a:solidFill>
              </a:rPr>
              <a:t> :-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SA" b="1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1- المعادلة </a:t>
            </a:r>
            <a:r>
              <a:rPr lang="ar-IQ" b="1" dirty="0" err="1" smtClean="0">
                <a:solidFill>
                  <a:schemeClr val="bg1"/>
                </a:solidFill>
              </a:rPr>
              <a:t>الاولى</a:t>
            </a:r>
            <a:r>
              <a:rPr lang="ar-IQ" b="1" dirty="0" smtClean="0">
                <a:solidFill>
                  <a:schemeClr val="bg1"/>
                </a:solidFill>
              </a:rPr>
              <a:t>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(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+ فعل سلوكي + الطالب + محتوى المادة = غرض سلوكي </a:t>
            </a:r>
            <a:r>
              <a:rPr lang="ar-IQ" dirty="0" err="1" smtClean="0">
                <a:solidFill>
                  <a:schemeClr val="bg1"/>
                </a:solidFill>
              </a:rPr>
              <a:t>مصوغ</a:t>
            </a:r>
            <a:r>
              <a:rPr lang="ar-IQ" dirty="0" smtClean="0">
                <a:solidFill>
                  <a:schemeClr val="bg1"/>
                </a:solidFill>
              </a:rPr>
              <a:t> بطريقة سلوكية)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مثال :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-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يتذكر الطالب </a:t>
            </a:r>
            <a:r>
              <a:rPr lang="ar-IQ" dirty="0" err="1" smtClean="0">
                <a:solidFill>
                  <a:schemeClr val="bg1"/>
                </a:solidFill>
              </a:rPr>
              <a:t>الاخطاء</a:t>
            </a:r>
            <a:r>
              <a:rPr lang="ar-IQ" dirty="0" smtClean="0">
                <a:solidFill>
                  <a:schemeClr val="bg1"/>
                </a:solidFill>
              </a:rPr>
              <a:t> الشائعة في كرة السلة (غرض معرفي)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-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يصوب الطالب على هدف كرة السلة (غرض </a:t>
            </a:r>
            <a:r>
              <a:rPr lang="ar-IQ" dirty="0" err="1" smtClean="0">
                <a:solidFill>
                  <a:schemeClr val="bg1"/>
                </a:solidFill>
              </a:rPr>
              <a:t>مهاري</a:t>
            </a:r>
            <a:r>
              <a:rPr lang="ar-IQ" dirty="0" smtClean="0">
                <a:solidFill>
                  <a:schemeClr val="bg1"/>
                </a:solidFill>
              </a:rPr>
              <a:t>)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2- المعادلة الثانية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(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+ فعل سلوكي + الطالب + محتوى المادة + الحد </a:t>
            </a:r>
            <a:r>
              <a:rPr lang="ar-IQ" dirty="0" err="1" smtClean="0">
                <a:solidFill>
                  <a:schemeClr val="bg1"/>
                </a:solidFill>
              </a:rPr>
              <a:t>الادنى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للاداء</a:t>
            </a:r>
            <a:r>
              <a:rPr lang="ar-IQ" dirty="0" smtClean="0">
                <a:solidFill>
                  <a:schemeClr val="bg1"/>
                </a:solidFill>
              </a:rPr>
              <a:t> + شرط </a:t>
            </a:r>
            <a:r>
              <a:rPr lang="ar-IQ" dirty="0" err="1" smtClean="0">
                <a:solidFill>
                  <a:schemeClr val="bg1"/>
                </a:solidFill>
              </a:rPr>
              <a:t>الاداء</a:t>
            </a:r>
            <a:r>
              <a:rPr lang="ar-IQ" dirty="0" smtClean="0">
                <a:solidFill>
                  <a:schemeClr val="bg1"/>
                </a:solidFill>
              </a:rPr>
              <a:t>) 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 </a:t>
            </a:r>
            <a:r>
              <a:rPr lang="ar-IQ" b="1" dirty="0" err="1" smtClean="0"/>
              <a:t>الاهداف</a:t>
            </a:r>
            <a:r>
              <a:rPr lang="ar-IQ" b="1" dirty="0" smtClean="0"/>
              <a:t> التربوية</a:t>
            </a:r>
            <a:endParaRPr lang="en-US" sz="2000" dirty="0" smtClean="0"/>
          </a:p>
          <a:p>
            <a:r>
              <a:rPr lang="ar-IQ" dirty="0" smtClean="0"/>
              <a:t> </a:t>
            </a:r>
            <a:endParaRPr lang="en-US" sz="2000" dirty="0" smtClean="0"/>
          </a:p>
          <a:p>
            <a:r>
              <a:rPr lang="ar-IQ" dirty="0" err="1" smtClean="0"/>
              <a:t>ان</a:t>
            </a:r>
            <a:r>
              <a:rPr lang="ar-IQ" dirty="0" smtClean="0"/>
              <a:t> كل عمل </a:t>
            </a:r>
            <a:r>
              <a:rPr lang="ar-IQ" dirty="0" err="1" smtClean="0"/>
              <a:t>او</a:t>
            </a:r>
            <a:r>
              <a:rPr lang="ar-IQ" dirty="0" smtClean="0"/>
              <a:t> نشاط يقوم </a:t>
            </a:r>
            <a:r>
              <a:rPr lang="ar-IQ" dirty="0" err="1" smtClean="0"/>
              <a:t>به</a:t>
            </a:r>
            <a:r>
              <a:rPr lang="ar-IQ" dirty="0" smtClean="0"/>
              <a:t> </a:t>
            </a:r>
            <a:r>
              <a:rPr lang="ar-IQ" dirty="0" err="1" smtClean="0"/>
              <a:t>الانسان</a:t>
            </a:r>
            <a:r>
              <a:rPr lang="ar-IQ" dirty="0" smtClean="0"/>
              <a:t> له هدف </a:t>
            </a:r>
            <a:r>
              <a:rPr lang="ar-IQ" dirty="0" err="1" smtClean="0"/>
              <a:t>او</a:t>
            </a:r>
            <a:r>
              <a:rPr lang="ar-IQ" dirty="0" smtClean="0"/>
              <a:t> مجموعة </a:t>
            </a:r>
            <a:r>
              <a:rPr lang="ar-IQ" dirty="0" err="1" smtClean="0"/>
              <a:t>اهداف</a:t>
            </a:r>
            <a:r>
              <a:rPr lang="ar-IQ" dirty="0" smtClean="0"/>
              <a:t> يسعى </a:t>
            </a:r>
            <a:r>
              <a:rPr lang="ar-IQ" dirty="0" err="1" smtClean="0"/>
              <a:t>الى</a:t>
            </a:r>
            <a:r>
              <a:rPr lang="ar-IQ" dirty="0" smtClean="0"/>
              <a:t> تحقيقها في حياته على فترات زمنية غير محددة فمدرس التربية الرياضية يضع </a:t>
            </a:r>
            <a:r>
              <a:rPr lang="ar-IQ" dirty="0" err="1" smtClean="0"/>
              <a:t>اهدافا</a:t>
            </a:r>
            <a:r>
              <a:rPr lang="ar-IQ" dirty="0" smtClean="0"/>
              <a:t> يومية يضمنها في خطة الدرس ، وكذلك </a:t>
            </a:r>
            <a:r>
              <a:rPr lang="ar-IQ" dirty="0" err="1" smtClean="0"/>
              <a:t>اهدافا</a:t>
            </a:r>
            <a:r>
              <a:rPr lang="ar-IQ" dirty="0" smtClean="0"/>
              <a:t> على مدى شهر </a:t>
            </a:r>
            <a:r>
              <a:rPr lang="ar-IQ" dirty="0" err="1" smtClean="0"/>
              <a:t>او</a:t>
            </a:r>
            <a:r>
              <a:rPr lang="ar-IQ" dirty="0" smtClean="0"/>
              <a:t> سنة وبحسب فصول </a:t>
            </a:r>
            <a:r>
              <a:rPr lang="ar-IQ" dirty="0" err="1" smtClean="0"/>
              <a:t>او</a:t>
            </a:r>
            <a:r>
              <a:rPr lang="ar-IQ" dirty="0" smtClean="0"/>
              <a:t> وحدات المواد الدراسية ، لذلك فالعمل في الميدان التربوي يتطلب تحديدا واضحا </a:t>
            </a:r>
            <a:r>
              <a:rPr lang="ar-IQ" dirty="0" err="1" smtClean="0"/>
              <a:t>للاهداف</a:t>
            </a:r>
            <a:r>
              <a:rPr lang="ar-IQ" dirty="0" smtClean="0"/>
              <a:t> بمستوياتهما كافة بوصفها الموجه </a:t>
            </a:r>
            <a:r>
              <a:rPr lang="ar-IQ" dirty="0" err="1" smtClean="0"/>
              <a:t>الاساس</a:t>
            </a:r>
            <a:r>
              <a:rPr lang="ar-IQ" dirty="0" smtClean="0"/>
              <a:t> للعمل التربوي بجميع عناصره مدرسا ومنهجا وطالبا عن طريق تحديد </a:t>
            </a:r>
            <a:r>
              <a:rPr lang="ar-IQ" dirty="0" err="1" smtClean="0"/>
              <a:t>اهداف</a:t>
            </a:r>
            <a:r>
              <a:rPr lang="ar-IQ" dirty="0" smtClean="0"/>
              <a:t> ومتطلبات </a:t>
            </a:r>
            <a:r>
              <a:rPr lang="ar-IQ" dirty="0" err="1" smtClean="0"/>
              <a:t>اعداد</a:t>
            </a:r>
            <a:r>
              <a:rPr lang="ar-IQ" dirty="0" smtClean="0"/>
              <a:t> الدرس واختيار محتوى المنهج ، وبناء الطالب علميا وتربويا واجتماعيا . </a:t>
            </a:r>
            <a:endParaRPr lang="en-US" sz="2000" dirty="0" smtClean="0"/>
          </a:p>
          <a:p>
            <a:r>
              <a:rPr lang="ar-IQ" dirty="0" smtClean="0"/>
              <a:t>وتمثل </a:t>
            </a:r>
            <a:r>
              <a:rPr lang="ar-IQ" dirty="0" err="1" smtClean="0"/>
              <a:t>الاهداف</a:t>
            </a:r>
            <a:r>
              <a:rPr lang="ar-IQ" dirty="0" smtClean="0"/>
              <a:t> قلب العملية التربوية ، وبدون </a:t>
            </a:r>
            <a:r>
              <a:rPr lang="ar-IQ" dirty="0" err="1" smtClean="0"/>
              <a:t>الاهداف</a:t>
            </a:r>
            <a:r>
              <a:rPr lang="ar-IQ" dirty="0" smtClean="0"/>
              <a:t> تفقد هذه العملية ثلاثة خصائص هي : </a:t>
            </a:r>
            <a:endParaRPr lang="en-US" sz="2000" dirty="0" smtClean="0"/>
          </a:p>
          <a:p>
            <a:pPr lvl="0"/>
            <a:r>
              <a:rPr lang="ar-IQ" dirty="0" smtClean="0"/>
              <a:t>اختيار محتوى المادة الدراسية . </a:t>
            </a:r>
            <a:endParaRPr lang="en-US" sz="2000" dirty="0" smtClean="0"/>
          </a:p>
          <a:p>
            <a:pPr lvl="0"/>
            <a:r>
              <a:rPr lang="ar-IQ" dirty="0" smtClean="0"/>
              <a:t>تحليل محتوى المنهج الدراسي .</a:t>
            </a:r>
            <a:endParaRPr lang="en-US" sz="2000" dirty="0" smtClean="0"/>
          </a:p>
          <a:p>
            <a:pPr lvl="0"/>
            <a:r>
              <a:rPr lang="ar-IQ" dirty="0" smtClean="0"/>
              <a:t> </a:t>
            </a:r>
            <a:r>
              <a:rPr lang="ar-IQ" dirty="0" err="1" smtClean="0"/>
              <a:t>اجراء</a:t>
            </a:r>
            <a:r>
              <a:rPr lang="ar-IQ" dirty="0" smtClean="0"/>
              <a:t> عملية تقويم عناصر العملية التربوية . </a:t>
            </a:r>
            <a:endParaRPr lang="en-US" sz="2000" dirty="0" smtClean="0"/>
          </a:p>
          <a:p>
            <a:r>
              <a:rPr lang="ar-IQ" dirty="0" smtClean="0"/>
              <a:t>وبدون </a:t>
            </a:r>
            <a:r>
              <a:rPr lang="ar-IQ" dirty="0" err="1" smtClean="0"/>
              <a:t>الاهداف</a:t>
            </a:r>
            <a:r>
              <a:rPr lang="ar-IQ" dirty="0" smtClean="0"/>
              <a:t> يتعرض العمل للعشوائية والارتجال ، لذلك فان </a:t>
            </a:r>
            <a:r>
              <a:rPr lang="ar-IQ" dirty="0" err="1" smtClean="0"/>
              <a:t>اول</a:t>
            </a:r>
            <a:r>
              <a:rPr lang="ar-IQ" dirty="0" smtClean="0"/>
              <a:t> عمل تقويم </a:t>
            </a:r>
            <a:r>
              <a:rPr lang="ar-IQ" dirty="0" err="1" smtClean="0"/>
              <a:t>به</a:t>
            </a:r>
            <a:r>
              <a:rPr lang="ar-IQ" dirty="0" smtClean="0"/>
              <a:t> المؤسسة التربوية هو تحديد </a:t>
            </a:r>
            <a:r>
              <a:rPr lang="ar-IQ" dirty="0" err="1" smtClean="0"/>
              <a:t>الاهداف</a:t>
            </a:r>
            <a:r>
              <a:rPr lang="ar-IQ" dirty="0" smtClean="0"/>
              <a:t> العامة </a:t>
            </a:r>
            <a:r>
              <a:rPr lang="ar-IQ" dirty="0" err="1" smtClean="0"/>
              <a:t>واهداف</a:t>
            </a:r>
            <a:r>
              <a:rPr lang="ar-IQ" dirty="0" smtClean="0"/>
              <a:t> المراحل الدراسية ، </a:t>
            </a:r>
            <a:r>
              <a:rPr lang="ar-IQ" dirty="0" err="1" smtClean="0"/>
              <a:t>واهداف</a:t>
            </a:r>
            <a:r>
              <a:rPr lang="ar-IQ" dirty="0" smtClean="0"/>
              <a:t> المواد الدراسية، </a:t>
            </a:r>
            <a:r>
              <a:rPr lang="ar-IQ" dirty="0" err="1" smtClean="0"/>
              <a:t>واهداف</a:t>
            </a:r>
            <a:r>
              <a:rPr lang="ar-IQ" dirty="0" smtClean="0"/>
              <a:t> الكتاب المدرسي ، وفصوله ومن ثم </a:t>
            </a:r>
            <a:r>
              <a:rPr lang="ar-IQ" dirty="0" err="1" smtClean="0"/>
              <a:t>الاهداف</a:t>
            </a:r>
            <a:r>
              <a:rPr lang="ar-IQ" dirty="0" smtClean="0"/>
              <a:t> السلوكية .</a:t>
            </a:r>
            <a:endParaRPr lang="en-US" sz="2000" dirty="0" smtClean="0"/>
          </a:p>
          <a:p>
            <a:pPr lvl="8"/>
            <a:endParaRPr lang="ar-IQ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IQ" b="1" dirty="0" err="1" smtClean="0"/>
              <a:t>الاهداف</a:t>
            </a:r>
            <a:r>
              <a:rPr lang="ar-IQ" b="1" dirty="0" smtClean="0"/>
              <a:t> العامة (التربوية)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هي </a:t>
            </a:r>
            <a:r>
              <a:rPr lang="ar-IQ" dirty="0" err="1" smtClean="0"/>
              <a:t>الاهداف</a:t>
            </a:r>
            <a:r>
              <a:rPr lang="ar-IQ" dirty="0" smtClean="0"/>
              <a:t> التي </a:t>
            </a:r>
            <a:r>
              <a:rPr lang="ar-IQ" dirty="0" err="1" smtClean="0"/>
              <a:t>يرجىالمنهج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تحقيقها من خلال المادة كلها والتي تمتد عبر مرحلة </a:t>
            </a:r>
            <a:r>
              <a:rPr lang="ar-IQ" dirty="0" err="1" smtClean="0"/>
              <a:t>او</a:t>
            </a:r>
            <a:r>
              <a:rPr lang="ar-IQ" dirty="0" smtClean="0"/>
              <a:t> مراحل دراسية ، وهي نفسها </a:t>
            </a:r>
            <a:r>
              <a:rPr lang="ar-IQ" dirty="0" err="1" smtClean="0"/>
              <a:t>الاهداف</a:t>
            </a:r>
            <a:r>
              <a:rPr lang="ar-IQ" dirty="0" smtClean="0"/>
              <a:t> التي يسعى المجتمع </a:t>
            </a:r>
            <a:r>
              <a:rPr lang="ar-IQ" dirty="0" err="1" smtClean="0"/>
              <a:t>الى</a:t>
            </a:r>
            <a:r>
              <a:rPr lang="ar-IQ" dirty="0" smtClean="0"/>
              <a:t> تحقيقها في </a:t>
            </a:r>
            <a:r>
              <a:rPr lang="ar-IQ" dirty="0" err="1" smtClean="0"/>
              <a:t>الاجيال</a:t>
            </a:r>
            <a:r>
              <a:rPr lang="ar-IQ" dirty="0" smtClean="0"/>
              <a:t> </a:t>
            </a:r>
            <a:r>
              <a:rPr lang="ar-IQ" dirty="0" err="1" smtClean="0"/>
              <a:t>باكملها</a:t>
            </a:r>
            <a:r>
              <a:rPr lang="ar-IQ" dirty="0" smtClean="0"/>
              <a:t> ، وتؤخذ في الغالب من الاتجاهات العامة للدولة من اجل خلق جيل يخدم هذه الاتجاهات ويسعى </a:t>
            </a:r>
            <a:r>
              <a:rPr lang="ar-IQ" dirty="0" err="1" smtClean="0"/>
              <a:t>الى</a:t>
            </a:r>
            <a:r>
              <a:rPr lang="ar-IQ" dirty="0" smtClean="0"/>
              <a:t> تحقيقها .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b="1" dirty="0" err="1" smtClean="0"/>
              <a:t>الاهداف</a:t>
            </a:r>
            <a:r>
              <a:rPr lang="ar-IQ" b="1" dirty="0" smtClean="0"/>
              <a:t> الخاصة (التعليمية) 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r>
              <a:rPr lang="ar-IQ" dirty="0" smtClean="0"/>
              <a:t>وهي </a:t>
            </a:r>
            <a:r>
              <a:rPr lang="ar-IQ" dirty="0" err="1" smtClean="0"/>
              <a:t>الاهداف</a:t>
            </a:r>
            <a:r>
              <a:rPr lang="ar-IQ" dirty="0" smtClean="0"/>
              <a:t> التي تتحقق من خلال النشاطات </a:t>
            </a:r>
            <a:r>
              <a:rPr lang="ar-IQ" dirty="0" err="1" smtClean="0"/>
              <a:t>المهارية</a:t>
            </a:r>
            <a:r>
              <a:rPr lang="ar-IQ" dirty="0" smtClean="0"/>
              <a:t> والمعرفية لكل مادة دراسية أو مهارة حركية كاملة مثل المهارات </a:t>
            </a:r>
            <a:r>
              <a:rPr lang="ar-IQ" dirty="0" err="1" smtClean="0"/>
              <a:t>الاساسية</a:t>
            </a:r>
            <a:r>
              <a:rPr lang="ar-IQ" dirty="0" smtClean="0"/>
              <a:t> بكرة القدم والمهارات </a:t>
            </a:r>
            <a:r>
              <a:rPr lang="ar-IQ" dirty="0" err="1" smtClean="0"/>
              <a:t>الاساسية</a:t>
            </a:r>
            <a:r>
              <a:rPr lang="ar-IQ" dirty="0" smtClean="0"/>
              <a:t> ببقية </a:t>
            </a:r>
            <a:r>
              <a:rPr lang="ar-IQ" dirty="0" err="1" smtClean="0"/>
              <a:t>الالعاب</a:t>
            </a:r>
            <a:r>
              <a:rPr lang="ar-IQ" dirty="0" smtClean="0"/>
              <a:t> 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285728"/>
            <a:ext cx="8715404" cy="58785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-</a:t>
            </a:r>
            <a:r>
              <a:rPr lang="ar-IQ" sz="3200" b="1" dirty="0" smtClean="0">
                <a:solidFill>
                  <a:srgbClr val="C00000"/>
                </a:solidFill>
              </a:rPr>
              <a:t>أهمية </a:t>
            </a:r>
            <a:r>
              <a:rPr lang="ar-IQ" sz="3200" b="1" dirty="0" err="1" smtClean="0">
                <a:solidFill>
                  <a:srgbClr val="C00000"/>
                </a:solidFill>
              </a:rPr>
              <a:t>الاهداف</a:t>
            </a:r>
            <a:r>
              <a:rPr lang="ar-IQ" sz="3200" b="1" dirty="0" smtClean="0">
                <a:solidFill>
                  <a:srgbClr val="C00000"/>
                </a:solidFill>
              </a:rPr>
              <a:t> التربوية والتعليمية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ar-IQ" sz="3200" b="1" dirty="0" smtClean="0">
                <a:solidFill>
                  <a:srgbClr val="C00000"/>
                </a:solidFill>
              </a:rPr>
              <a:t> 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ar-IQ" sz="3200" dirty="0" smtClean="0">
                <a:solidFill>
                  <a:srgbClr val="C00000"/>
                </a:solidFill>
              </a:rPr>
              <a:t>تكمن قيمة الهدف في انه يجعل للعمل </a:t>
            </a:r>
            <a:r>
              <a:rPr lang="ar-IQ" sz="3200" dirty="0" err="1" smtClean="0">
                <a:solidFill>
                  <a:srgbClr val="C00000"/>
                </a:solidFill>
              </a:rPr>
              <a:t>معنىويعين</a:t>
            </a:r>
            <a:r>
              <a:rPr lang="ar-IQ" sz="3200" dirty="0" smtClean="0">
                <a:solidFill>
                  <a:srgbClr val="C00000"/>
                </a:solidFill>
              </a:rPr>
              <a:t> له </a:t>
            </a:r>
            <a:r>
              <a:rPr lang="ar-IQ" sz="3200" dirty="0" err="1" smtClean="0">
                <a:solidFill>
                  <a:srgbClr val="C00000"/>
                </a:solidFill>
              </a:rPr>
              <a:t>اتجاهاويحدد</a:t>
            </a:r>
            <a:r>
              <a:rPr lang="ar-IQ" sz="3200" dirty="0" smtClean="0">
                <a:solidFill>
                  <a:srgbClr val="C00000"/>
                </a:solidFill>
              </a:rPr>
              <a:t> له الوسائل </a:t>
            </a:r>
            <a:r>
              <a:rPr lang="ar-IQ" sz="3200" dirty="0" err="1" smtClean="0">
                <a:solidFill>
                  <a:srgbClr val="C00000"/>
                </a:solidFill>
              </a:rPr>
              <a:t>والطرئق</a:t>
            </a:r>
            <a:r>
              <a:rPr lang="ar-IQ" sz="3200" dirty="0" smtClean="0">
                <a:solidFill>
                  <a:srgbClr val="C00000"/>
                </a:solidFill>
              </a:rPr>
              <a:t> ، وذلك </a:t>
            </a:r>
            <a:r>
              <a:rPr lang="ar-IQ" sz="3200" dirty="0" err="1" smtClean="0">
                <a:solidFill>
                  <a:srgbClr val="C00000"/>
                </a:solidFill>
              </a:rPr>
              <a:t>ان</a:t>
            </a:r>
            <a:r>
              <a:rPr lang="ar-IQ" sz="3200" dirty="0" smtClean="0">
                <a:solidFill>
                  <a:srgbClr val="C00000"/>
                </a:solidFill>
              </a:rPr>
              <a:t> الذي لا أهداف له لا يعرف </a:t>
            </a:r>
            <a:r>
              <a:rPr lang="ar-IQ" sz="3200" dirty="0" err="1" smtClean="0">
                <a:solidFill>
                  <a:srgbClr val="C00000"/>
                </a:solidFill>
              </a:rPr>
              <a:t>اين</a:t>
            </a:r>
            <a:r>
              <a:rPr lang="ar-IQ" sz="3200" dirty="0" smtClean="0">
                <a:solidFill>
                  <a:srgbClr val="C00000"/>
                </a:solidFill>
              </a:rPr>
              <a:t> ينتهي ولا يستطيع الجزم بأفضلية طريقة تدريسية على طريقة </a:t>
            </a:r>
            <a:r>
              <a:rPr lang="ar-IQ" sz="3200" dirty="0" err="1" smtClean="0">
                <a:solidFill>
                  <a:srgbClr val="C00000"/>
                </a:solidFill>
              </a:rPr>
              <a:t>اخرى</a:t>
            </a:r>
            <a:r>
              <a:rPr lang="ar-IQ" sz="3200" dirty="0" smtClean="0">
                <a:solidFill>
                  <a:srgbClr val="C00000"/>
                </a:solidFill>
              </a:rPr>
              <a:t> ،وفي حالة عدم وجود </a:t>
            </a:r>
            <a:r>
              <a:rPr lang="ar-IQ" sz="3200" dirty="0" err="1" smtClean="0">
                <a:solidFill>
                  <a:srgbClr val="C00000"/>
                </a:solidFill>
              </a:rPr>
              <a:t>اهداف</a:t>
            </a:r>
            <a:r>
              <a:rPr lang="ar-IQ" sz="3200" dirty="0" smtClean="0">
                <a:solidFill>
                  <a:srgbClr val="C00000"/>
                </a:solidFill>
              </a:rPr>
              <a:t> تعليمية واضحة يفتقد المدرس </a:t>
            </a:r>
            <a:r>
              <a:rPr lang="ar-IQ" sz="3200" dirty="0" err="1" smtClean="0">
                <a:solidFill>
                  <a:srgbClr val="C00000"/>
                </a:solidFill>
              </a:rPr>
              <a:t>اساسا</a:t>
            </a:r>
            <a:r>
              <a:rPr lang="ar-IQ" sz="3200" dirty="0" smtClean="0">
                <a:solidFill>
                  <a:srgbClr val="C00000"/>
                </a:solidFill>
              </a:rPr>
              <a:t> سليما لاختيار تصميم الوسائل التعليمية والمحتوى واستراتيجيات التدريس ، وهنا لابد من توجيه مدرس التربية الرياضية لاختيار </a:t>
            </a:r>
            <a:r>
              <a:rPr lang="ar-IQ" sz="3200" dirty="0" err="1" smtClean="0">
                <a:solidFill>
                  <a:srgbClr val="C00000"/>
                </a:solidFill>
              </a:rPr>
              <a:t>اساليب</a:t>
            </a:r>
            <a:r>
              <a:rPr lang="ar-IQ" sz="3200" dirty="0" smtClean="0">
                <a:solidFill>
                  <a:srgbClr val="C00000"/>
                </a:solidFill>
              </a:rPr>
              <a:t> التقويم المناسبة والتي تعطيه صورة حقيقية عن مدى ما حققه من </a:t>
            </a:r>
            <a:r>
              <a:rPr lang="ar-IQ" sz="3200" dirty="0" err="1" smtClean="0">
                <a:solidFill>
                  <a:srgbClr val="C00000"/>
                </a:solidFill>
              </a:rPr>
              <a:t>اهداف</a:t>
            </a:r>
            <a:r>
              <a:rPr lang="ar-IQ" sz="3200" dirty="0" smtClean="0">
                <a:solidFill>
                  <a:srgbClr val="C00000"/>
                </a:solidFill>
              </a:rPr>
              <a:t> وتساعد الطالب على تنظيم جهوده نحو تحقيق الهدف .  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ar-IQ" sz="3200" b="1" dirty="0" smtClean="0">
                <a:solidFill>
                  <a:srgbClr val="C00000"/>
                </a:solidFill>
              </a:rPr>
              <a:t> </a:t>
            </a:r>
            <a:endParaRPr lang="en-US" sz="3200" dirty="0" smtClean="0">
              <a:solidFill>
                <a:srgbClr val="C00000"/>
              </a:solidFill>
            </a:endParaRPr>
          </a:p>
          <a:p>
            <a:endParaRPr lang="ar-S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أهمية </a:t>
            </a:r>
            <a:r>
              <a:rPr lang="ar-IQ" b="1" dirty="0" err="1" smtClean="0">
                <a:solidFill>
                  <a:schemeClr val="bg1"/>
                </a:solidFill>
              </a:rPr>
              <a:t>الاهداف</a:t>
            </a:r>
            <a:r>
              <a:rPr lang="ar-IQ" b="1" dirty="0" smtClean="0">
                <a:solidFill>
                  <a:schemeClr val="bg1"/>
                </a:solidFill>
              </a:rPr>
              <a:t> التربوية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ويمكن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نلخص </a:t>
            </a:r>
            <a:r>
              <a:rPr lang="ar-IQ" dirty="0" err="1" smtClean="0">
                <a:solidFill>
                  <a:schemeClr val="bg1"/>
                </a:solidFill>
              </a:rPr>
              <a:t>اهمية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الاهداف</a:t>
            </a:r>
            <a:r>
              <a:rPr lang="ar-IQ" dirty="0" smtClean="0">
                <a:solidFill>
                  <a:schemeClr val="bg1"/>
                </a:solidFill>
              </a:rPr>
              <a:t> التربوية والتعليمية في ما </a:t>
            </a:r>
            <a:r>
              <a:rPr lang="ar-IQ" dirty="0" err="1" smtClean="0">
                <a:solidFill>
                  <a:schemeClr val="bg1"/>
                </a:solidFill>
              </a:rPr>
              <a:t>ياتي</a:t>
            </a:r>
            <a:r>
              <a:rPr lang="ar-IQ" dirty="0" smtClean="0">
                <a:solidFill>
                  <a:schemeClr val="bg1"/>
                </a:solidFill>
              </a:rPr>
              <a:t> :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1- </a:t>
            </a:r>
            <a:r>
              <a:rPr lang="ar-IQ" dirty="0" err="1" smtClean="0">
                <a:solidFill>
                  <a:schemeClr val="bg1"/>
                </a:solidFill>
              </a:rPr>
              <a:t>الاهداف</a:t>
            </a:r>
            <a:r>
              <a:rPr lang="ar-IQ" dirty="0" smtClean="0">
                <a:solidFill>
                  <a:schemeClr val="bg1"/>
                </a:solidFill>
              </a:rPr>
              <a:t> هي نقطة البداية في التخطيط للعمل التربوي سواء على المدى القريب </a:t>
            </a:r>
            <a:r>
              <a:rPr lang="ar-IQ" dirty="0" err="1" smtClean="0">
                <a:solidFill>
                  <a:schemeClr val="bg1"/>
                </a:solidFill>
              </a:rPr>
              <a:t>او</a:t>
            </a:r>
            <a:r>
              <a:rPr lang="ar-IQ" dirty="0" smtClean="0">
                <a:solidFill>
                  <a:schemeClr val="bg1"/>
                </a:solidFill>
              </a:rPr>
              <a:t> البعيد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2- تستخدم كدليل لمدرس التربية الرياضية في عملية التدريس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3- تساعد المدرس على وضع </a:t>
            </a:r>
            <a:r>
              <a:rPr lang="ar-IQ" dirty="0" err="1" smtClean="0">
                <a:solidFill>
                  <a:schemeClr val="bg1"/>
                </a:solidFill>
              </a:rPr>
              <a:t>اسئلة</a:t>
            </a:r>
            <a:r>
              <a:rPr lang="ar-IQ" dirty="0" smtClean="0">
                <a:solidFill>
                  <a:schemeClr val="bg1"/>
                </a:solidFill>
              </a:rPr>
              <a:t> مناسبة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4- تمثل </a:t>
            </a:r>
            <a:r>
              <a:rPr lang="ar-IQ" dirty="0" err="1" smtClean="0">
                <a:solidFill>
                  <a:schemeClr val="bg1"/>
                </a:solidFill>
              </a:rPr>
              <a:t>الاهداف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الاطار</a:t>
            </a:r>
            <a:r>
              <a:rPr lang="ar-IQ" dirty="0" smtClean="0">
                <a:solidFill>
                  <a:schemeClr val="bg1"/>
                </a:solidFill>
              </a:rPr>
              <a:t> الذي يعمل على تجزئة المحتوى </a:t>
            </a:r>
            <a:r>
              <a:rPr lang="ar-IQ" dirty="0" err="1" smtClean="0">
                <a:solidFill>
                  <a:schemeClr val="bg1"/>
                </a:solidFill>
              </a:rPr>
              <a:t>الى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اقسام</a:t>
            </a:r>
            <a:r>
              <a:rPr lang="ar-IQ" dirty="0" smtClean="0">
                <a:solidFill>
                  <a:schemeClr val="bg1"/>
                </a:solidFill>
              </a:rPr>
              <a:t> صغيرة.  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5- تساعد على تقويم العملية التعليمية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6- تشير </a:t>
            </a:r>
            <a:r>
              <a:rPr lang="ar-IQ" dirty="0" err="1" smtClean="0">
                <a:solidFill>
                  <a:schemeClr val="bg1"/>
                </a:solidFill>
              </a:rPr>
              <a:t>الى</a:t>
            </a:r>
            <a:r>
              <a:rPr lang="ar-IQ" dirty="0" smtClean="0">
                <a:solidFill>
                  <a:schemeClr val="bg1"/>
                </a:solidFill>
              </a:rPr>
              <a:t> نوع النشاطات المطلوبة لتحقيق التعلم الناجح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7- تمثل معايير مناسبة لاختيار </a:t>
            </a:r>
            <a:r>
              <a:rPr lang="ar-IQ" dirty="0" err="1" smtClean="0">
                <a:solidFill>
                  <a:schemeClr val="bg1"/>
                </a:solidFill>
              </a:rPr>
              <a:t>افضل</a:t>
            </a:r>
            <a:r>
              <a:rPr lang="ar-IQ" dirty="0" smtClean="0">
                <a:solidFill>
                  <a:schemeClr val="bg1"/>
                </a:solidFill>
              </a:rPr>
              <a:t> طرائق التدريس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dirty="0" smtClean="0"/>
              <a:t> </a:t>
            </a:r>
            <a:endParaRPr lang="en-US" sz="2000" dirty="0" smtClean="0"/>
          </a:p>
          <a:p>
            <a:r>
              <a:rPr lang="ar-IQ" b="1" dirty="0" smtClean="0"/>
              <a:t> </a:t>
            </a:r>
            <a:endParaRPr lang="en-US" sz="2000" dirty="0" smtClean="0"/>
          </a:p>
          <a:p>
            <a:pPr lvl="7">
              <a:buNone/>
            </a:pPr>
            <a:endParaRPr lang="ar-SA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6786473"/>
          </a:xfrm>
          <a:prstGeom prst="rect">
            <a:avLst/>
          </a:prstGeom>
          <a:solidFill>
            <a:schemeClr val="accent5">
              <a:lumMod val="60000"/>
              <a:lumOff val="40000"/>
              <a:alpha val="88000"/>
            </a:schemeClr>
          </a:solidFill>
        </p:spPr>
        <p:txBody>
          <a:bodyPr wrap="square" rtlCol="1">
            <a:spAutoFit/>
          </a:bodyPr>
          <a:lstStyle/>
          <a:p>
            <a:r>
              <a:rPr lang="ar-IQ" b="1" dirty="0" smtClean="0"/>
              <a:t> </a:t>
            </a:r>
            <a:r>
              <a:rPr lang="ar-IQ" sz="2800" b="1" dirty="0" smtClean="0"/>
              <a:t>مستويات </a:t>
            </a:r>
            <a:r>
              <a:rPr lang="ar-IQ" sz="2800" b="1" dirty="0" err="1" smtClean="0"/>
              <a:t>الاهداف</a:t>
            </a:r>
            <a:r>
              <a:rPr lang="ar-IQ" sz="2800" b="1" dirty="0" smtClean="0"/>
              <a:t> التربوية </a:t>
            </a:r>
            <a:endParaRPr lang="en-US" sz="2800" dirty="0" smtClean="0"/>
          </a:p>
          <a:p>
            <a:r>
              <a:rPr lang="ar-IQ" sz="2800" dirty="0" smtClean="0"/>
              <a:t> </a:t>
            </a:r>
            <a:endParaRPr lang="en-US" sz="2800" dirty="0" smtClean="0"/>
          </a:p>
          <a:p>
            <a:r>
              <a:rPr lang="ar-IQ" sz="2800" dirty="0" smtClean="0"/>
              <a:t>يقصد بمستويات </a:t>
            </a:r>
            <a:r>
              <a:rPr lang="ar-IQ" sz="2800" dirty="0" err="1" smtClean="0"/>
              <a:t>الاهداف</a:t>
            </a:r>
            <a:r>
              <a:rPr lang="ar-IQ" sz="2800" dirty="0" smtClean="0"/>
              <a:t> التربوية : تحديد </a:t>
            </a:r>
            <a:r>
              <a:rPr lang="ar-IQ" sz="2800" dirty="0" err="1" smtClean="0"/>
              <a:t>الاهداف</a:t>
            </a:r>
            <a:r>
              <a:rPr lang="ar-IQ" sz="2800" dirty="0" smtClean="0"/>
              <a:t> بحسب عموميتها وخصوصيتها، وطبيعة المرحلة الدراسية ، </a:t>
            </a:r>
            <a:r>
              <a:rPr lang="ar-IQ" sz="2800" dirty="0" err="1" smtClean="0"/>
              <a:t>واهداف</a:t>
            </a:r>
            <a:r>
              <a:rPr lang="ar-IQ" sz="2800" dirty="0" smtClean="0"/>
              <a:t> المادة الدراسية ، وأهداف الكتاب وصولا </a:t>
            </a:r>
            <a:r>
              <a:rPr lang="ar-IQ" sz="2800" dirty="0" err="1" smtClean="0"/>
              <a:t>الى</a:t>
            </a:r>
            <a:r>
              <a:rPr lang="ar-IQ" sz="2800" dirty="0" smtClean="0"/>
              <a:t> </a:t>
            </a:r>
            <a:r>
              <a:rPr lang="ar-IQ" sz="2800" dirty="0" err="1" smtClean="0"/>
              <a:t>اهداف</a:t>
            </a:r>
            <a:r>
              <a:rPr lang="ar-IQ" sz="2800" dirty="0" smtClean="0"/>
              <a:t> الفصل ثم </a:t>
            </a:r>
            <a:r>
              <a:rPr lang="ar-IQ" sz="2800" dirty="0" err="1" smtClean="0"/>
              <a:t>الاهداف</a:t>
            </a:r>
            <a:r>
              <a:rPr lang="ar-IQ" sz="2800" dirty="0" smtClean="0"/>
              <a:t> السلوكية الخاصة بالمتعلم ، وفيما يلي شكل ( 4) يوضح </a:t>
            </a:r>
            <a:r>
              <a:rPr lang="ar-IQ" sz="2800" dirty="0" err="1" smtClean="0"/>
              <a:t>انموذج</a:t>
            </a:r>
            <a:r>
              <a:rPr lang="ar-IQ" sz="2800" dirty="0" smtClean="0"/>
              <a:t> لمستويات </a:t>
            </a:r>
            <a:r>
              <a:rPr lang="ar-IQ" sz="2800" dirty="0" err="1" smtClean="0"/>
              <a:t>الاهداف</a:t>
            </a:r>
            <a:r>
              <a:rPr lang="ar-IQ" sz="2800" dirty="0" smtClean="0"/>
              <a:t> التربوية . </a:t>
            </a:r>
            <a:endParaRPr lang="en-US" sz="2800" dirty="0" smtClean="0"/>
          </a:p>
          <a:p>
            <a:r>
              <a:rPr lang="ar-IQ" sz="2800" dirty="0" smtClean="0"/>
              <a:t> </a:t>
            </a:r>
            <a:endParaRPr lang="en-US" sz="2800" dirty="0" smtClean="0"/>
          </a:p>
          <a:p>
            <a:endParaRPr lang="ar-SA" sz="23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1"/>
            <a:ext cx="9144000" cy="66171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IQ" sz="1600" dirty="0" smtClean="0"/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pPr lvl="1" algn="ctr"/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تربوية عامة 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المراحل الدراسية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 algn="ctr"/>
            <a:endParaRPr lang="en-US" sz="2000" dirty="0" smtClean="0">
              <a:solidFill>
                <a:schemeClr val="bg1"/>
              </a:solidFill>
            </a:endParaRPr>
          </a:p>
          <a:p>
            <a:pPr lvl="1" algn="ctr"/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المواد الدراسية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2000" dirty="0" smtClean="0">
                <a:solidFill>
                  <a:schemeClr val="bg1"/>
                </a:solidFill>
              </a:rPr>
              <a:t> 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(الكتاب) المقرر الدراسي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ar-IQ" sz="2000" dirty="0" smtClean="0">
                <a:solidFill>
                  <a:schemeClr val="bg1"/>
                </a:solidFill>
              </a:rPr>
              <a:t>       </a:t>
            </a:r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الفصل تنفذ خلال فصل دراسي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ar-IQ" sz="2000" dirty="0" smtClean="0">
                <a:solidFill>
                  <a:schemeClr val="bg1"/>
                </a:solidFill>
              </a:rPr>
              <a:t>     </a:t>
            </a:r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سلوكية تنفذ خلال الدرس الواحد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ar-IQ" sz="2000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ar-IQ" sz="2000" b="1" dirty="0" smtClean="0">
                <a:solidFill>
                  <a:schemeClr val="bg1"/>
                </a:solidFill>
              </a:rPr>
              <a:t>شكل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ar-IQ" sz="2000" b="1" dirty="0" smtClean="0">
                <a:solidFill>
                  <a:schemeClr val="bg1"/>
                </a:solidFill>
              </a:rPr>
              <a:t>يمثل مستويات </a:t>
            </a:r>
            <a:r>
              <a:rPr lang="ar-IQ" sz="2000" b="1" dirty="0" err="1" smtClean="0">
                <a:solidFill>
                  <a:schemeClr val="bg1"/>
                </a:solidFill>
              </a:rPr>
              <a:t>الاهداف</a:t>
            </a:r>
            <a:r>
              <a:rPr lang="ar-IQ" sz="2000" b="1" dirty="0" smtClean="0">
                <a:solidFill>
                  <a:schemeClr val="bg1"/>
                </a:solidFill>
              </a:rPr>
              <a:t> التربوية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1600" b="1" dirty="0" smtClean="0"/>
              <a:t> </a:t>
            </a:r>
            <a:endParaRPr lang="en-US" sz="1600" dirty="0" smtClean="0"/>
          </a:p>
          <a:p>
            <a:r>
              <a:rPr lang="ar-IQ" sz="1600" b="1" dirty="0" smtClean="0"/>
              <a:t> </a:t>
            </a:r>
            <a:endParaRPr lang="en-US" sz="1600" dirty="0" smtClean="0"/>
          </a:p>
          <a:p>
            <a:endParaRPr lang="ar-SA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71438" y="1"/>
            <a:ext cx="9072562" cy="75713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r>
              <a:rPr lang="ar-IQ" sz="2000" dirty="0" smtClean="0"/>
              <a:t>وفيما </a:t>
            </a:r>
            <a:r>
              <a:rPr lang="ar-IQ" sz="2000" dirty="0" err="1" smtClean="0"/>
              <a:t>ياتي</a:t>
            </a:r>
            <a:r>
              <a:rPr lang="ar-IQ" sz="2000" dirty="0" smtClean="0"/>
              <a:t> توضيح لكل مستوى من هذه المستويات فمثلا منهج التربية الرياضية </a:t>
            </a:r>
            <a:r>
              <a:rPr lang="ar-IQ" sz="2000" dirty="0" err="1" smtClean="0"/>
              <a:t>الالعاب</a:t>
            </a:r>
            <a:r>
              <a:rPr lang="ar-IQ" sz="2000" dirty="0" smtClean="0"/>
              <a:t> التالية: كرة القدم ، والطائرة ، والسلة ، واليد والعاب الساحة والميدان </a:t>
            </a:r>
            <a:r>
              <a:rPr lang="ar-IQ" sz="2000" dirty="0" err="1" smtClean="0"/>
              <a:t>والجمناستك</a:t>
            </a:r>
            <a:r>
              <a:rPr lang="ar-IQ" sz="2000" dirty="0" smtClean="0"/>
              <a:t> وغيرها) يتطلب تحقيق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التربوية العامة </a:t>
            </a:r>
            <a:r>
              <a:rPr lang="ar-IQ" sz="2000" dirty="0" err="1" smtClean="0"/>
              <a:t>اكثر</a:t>
            </a:r>
            <a:r>
              <a:rPr lang="ar-IQ" sz="2000" dirty="0" smtClean="0"/>
              <a:t> من مرحلة دراسية ، فقد تمتد من المرحلة الابتدائية والى المرحلة الجامعية . </a:t>
            </a:r>
            <a:endParaRPr lang="en-US" sz="2000" dirty="0" smtClean="0"/>
          </a:p>
          <a:p>
            <a:r>
              <a:rPr lang="ar-IQ" sz="2000" dirty="0" smtClean="0"/>
              <a:t>ثم نشتق من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التربوية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المرحلة الدراسية بحيث تكون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للمرحلة الابتدائية </a:t>
            </a:r>
            <a:r>
              <a:rPr lang="ar-IQ" sz="2000" dirty="0" err="1" smtClean="0"/>
              <a:t>واخرى</a:t>
            </a:r>
            <a:r>
              <a:rPr lang="ar-IQ" sz="2000" dirty="0" smtClean="0"/>
              <a:t> للمتوسطة </a:t>
            </a:r>
            <a:r>
              <a:rPr lang="ar-IQ" sz="2000" dirty="0" err="1" smtClean="0"/>
              <a:t>والاعدادية</a:t>
            </a:r>
            <a:r>
              <a:rPr lang="ar-IQ" sz="2000" dirty="0" smtClean="0"/>
              <a:t> . </a:t>
            </a:r>
            <a:endParaRPr lang="en-US" sz="2000" dirty="0" smtClean="0"/>
          </a:p>
          <a:p>
            <a:r>
              <a:rPr lang="ar-IQ" sz="2000" dirty="0" smtClean="0"/>
              <a:t> </a:t>
            </a:r>
            <a:endParaRPr lang="en-US" sz="2000" dirty="0" smtClean="0"/>
          </a:p>
          <a:p>
            <a:r>
              <a:rPr lang="ar-IQ" sz="2000" dirty="0" smtClean="0"/>
              <a:t>ومن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المرحلة الدراسية نشتق منها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المواد الدراسية فتتضمن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كرة القدم للمرحلة الابتدائية ، </a:t>
            </a:r>
            <a:r>
              <a:rPr lang="ar-IQ" sz="2000" dirty="0" err="1" smtClean="0"/>
              <a:t>واهداف</a:t>
            </a:r>
            <a:r>
              <a:rPr lang="ar-IQ" sz="2000" dirty="0" smtClean="0"/>
              <a:t> كرة السلة للمرحلة المتوسطة ، </a:t>
            </a:r>
            <a:r>
              <a:rPr lang="ar-IQ" sz="2000" dirty="0" err="1" smtClean="0"/>
              <a:t>واهداف</a:t>
            </a:r>
            <a:r>
              <a:rPr lang="ar-IQ" sz="2000" dirty="0" smtClean="0"/>
              <a:t> كرة اليد للمرحلة </a:t>
            </a:r>
            <a:r>
              <a:rPr lang="ar-IQ" sz="2000" dirty="0" err="1" smtClean="0"/>
              <a:t>الاعدادية</a:t>
            </a:r>
            <a:r>
              <a:rPr lang="ar-IQ" sz="2000" dirty="0" smtClean="0"/>
              <a:t> .</a:t>
            </a:r>
            <a:endParaRPr lang="en-US" sz="2000" dirty="0" smtClean="0"/>
          </a:p>
          <a:p>
            <a:r>
              <a:rPr lang="ar-IQ" sz="2000" dirty="0" smtClean="0"/>
              <a:t> </a:t>
            </a:r>
            <a:endParaRPr lang="en-US" sz="2000" dirty="0" smtClean="0"/>
          </a:p>
          <a:p>
            <a:r>
              <a:rPr lang="ar-IQ" sz="2000" dirty="0" smtClean="0"/>
              <a:t>بما </a:t>
            </a:r>
            <a:r>
              <a:rPr lang="ar-IQ" sz="2000" dirty="0" err="1" smtClean="0"/>
              <a:t>ان</a:t>
            </a:r>
            <a:r>
              <a:rPr lang="ar-IQ" sz="2000" dirty="0" smtClean="0"/>
              <a:t> الكتاب المنهجي يحتوي على فصول دراسية ، فيجب أن توضع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لكل فصل دراسي ، وفي ضوء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الفصل الدراسي نشتق لكل منها مادة دراسية لتمثل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التعليمية ( الخاصة ) ومن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التعليمية نشتق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السلوكية لكل موضوع أو مهارة حركية والتي يصوغها ويحددها مدرس التربية الرياضية بعبارات سلوكية ضمن خطة درس التربية الرياضية . نستنتج من ذلك </a:t>
            </a:r>
            <a:r>
              <a:rPr lang="ar-IQ" sz="2000" dirty="0" err="1" smtClean="0"/>
              <a:t>ان</a:t>
            </a:r>
            <a:r>
              <a:rPr lang="ar-IQ" sz="2000" dirty="0" smtClean="0"/>
              <a:t> من خلال تحقيق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السلوكية ، سوف نحقق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الفصل الدراسي ، ومن خلال تحقيق الفصل الدراسي ، سوف تتحقق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الكتاب، ومن ثم تحقيق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المادة الدراسية في مرحلة دراسية معينة </a:t>
            </a:r>
            <a:r>
              <a:rPr lang="ar-IQ" sz="2000" dirty="0" err="1" smtClean="0"/>
              <a:t>واخيرا</a:t>
            </a:r>
            <a:r>
              <a:rPr lang="ar-IQ" sz="2000" dirty="0" smtClean="0"/>
              <a:t> تحقيق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التربوية العامة . </a:t>
            </a:r>
            <a:endParaRPr lang="en-US" sz="2000" dirty="0" smtClean="0"/>
          </a:p>
          <a:p>
            <a:r>
              <a:rPr lang="ar-IQ" sz="2000" dirty="0" smtClean="0"/>
              <a:t> </a:t>
            </a:r>
            <a:endParaRPr lang="en-US" sz="2000" dirty="0" smtClean="0"/>
          </a:p>
          <a:p>
            <a:endParaRPr lang="ar-SA" sz="1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0"/>
            <a:ext cx="9144000" cy="66787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smtClean="0">
                <a:solidFill>
                  <a:schemeClr val="bg1"/>
                </a:solidFill>
              </a:rPr>
              <a:t>مصادر اشتقاق </a:t>
            </a:r>
            <a:r>
              <a:rPr lang="ar-IQ" sz="2800" b="1" dirty="0" err="1" smtClean="0">
                <a:solidFill>
                  <a:schemeClr val="bg1"/>
                </a:solidFill>
              </a:rPr>
              <a:t>الاهداف</a:t>
            </a:r>
            <a:r>
              <a:rPr lang="ar-IQ" sz="2800" b="1" dirty="0" smtClean="0">
                <a:solidFill>
                  <a:schemeClr val="bg1"/>
                </a:solidFill>
              </a:rPr>
              <a:t> التربوية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b="1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b="1" dirty="0" smtClean="0">
                <a:solidFill>
                  <a:schemeClr val="bg1"/>
                </a:solidFill>
              </a:rPr>
              <a:t>1- فلسفة المجتمع :</a:t>
            </a:r>
            <a:r>
              <a:rPr lang="ar-IQ" sz="2800" dirty="0" smtClean="0">
                <a:solidFill>
                  <a:schemeClr val="bg1"/>
                </a:solidFill>
              </a:rPr>
              <a:t> مهما كانت فلسفة المجتمع مثالية </a:t>
            </a:r>
            <a:r>
              <a:rPr lang="ar-IQ" sz="2800" dirty="0" err="1" smtClean="0">
                <a:solidFill>
                  <a:schemeClr val="bg1"/>
                </a:solidFill>
              </a:rPr>
              <a:t>ام</a:t>
            </a:r>
            <a:r>
              <a:rPr lang="ar-IQ" sz="2800" dirty="0" smtClean="0">
                <a:solidFill>
                  <a:schemeClr val="bg1"/>
                </a:solidFill>
              </a:rPr>
              <a:t> تقدمية واقعية </a:t>
            </a:r>
            <a:r>
              <a:rPr lang="ar-IQ" sz="2800" dirty="0" err="1" smtClean="0">
                <a:solidFill>
                  <a:schemeClr val="bg1"/>
                </a:solidFill>
              </a:rPr>
              <a:t>ام</a:t>
            </a:r>
            <a:r>
              <a:rPr lang="ar-IQ" sz="2800" dirty="0" smtClean="0">
                <a:solidFill>
                  <a:schemeClr val="bg1"/>
                </a:solidFill>
              </a:rPr>
              <a:t> طبيعية فان هذه الفلسفة تحدد المصدر </a:t>
            </a:r>
            <a:r>
              <a:rPr lang="ar-IQ" sz="2800" dirty="0" err="1" smtClean="0">
                <a:solidFill>
                  <a:schemeClr val="bg1"/>
                </a:solidFill>
              </a:rPr>
              <a:t>الاساس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للاهداف</a:t>
            </a:r>
            <a:r>
              <a:rPr lang="ar-IQ" sz="2800" dirty="0" smtClean="0">
                <a:solidFill>
                  <a:schemeClr val="bg1"/>
                </a:solidFill>
              </a:rPr>
              <a:t> بشكل عام </a:t>
            </a:r>
            <a:r>
              <a:rPr lang="ar-IQ" sz="2800" dirty="0" err="1" smtClean="0">
                <a:solidFill>
                  <a:schemeClr val="bg1"/>
                </a:solidFill>
              </a:rPr>
              <a:t>والاهداف</a:t>
            </a:r>
            <a:r>
              <a:rPr lang="ar-IQ" sz="2800" dirty="0" smtClean="0">
                <a:solidFill>
                  <a:schemeClr val="bg1"/>
                </a:solidFill>
              </a:rPr>
              <a:t> التربوية بشكل خاص ، لذا ينبغي الاهتمام </a:t>
            </a:r>
            <a:r>
              <a:rPr lang="ar-IQ" sz="2800" dirty="0" err="1" smtClean="0">
                <a:solidFill>
                  <a:schemeClr val="bg1"/>
                </a:solidFill>
              </a:rPr>
              <a:t>بامال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افراد</a:t>
            </a:r>
            <a:r>
              <a:rPr lang="ar-IQ" sz="2800" dirty="0" smtClean="0">
                <a:solidFill>
                  <a:schemeClr val="bg1"/>
                </a:solidFill>
              </a:rPr>
              <a:t> المجتمع واهتماماتهم وحاجاتهم وحتى طرق تفكيرهم ، كما ينبغي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يؤخذ بعدان </a:t>
            </a:r>
            <a:r>
              <a:rPr lang="ar-IQ" sz="2800" dirty="0" err="1" smtClean="0">
                <a:solidFill>
                  <a:schemeClr val="bg1"/>
                </a:solidFill>
              </a:rPr>
              <a:t>الاول</a:t>
            </a:r>
            <a:r>
              <a:rPr lang="ar-IQ" sz="2800" dirty="0" smtClean="0">
                <a:solidFill>
                  <a:schemeClr val="bg1"/>
                </a:solidFill>
              </a:rPr>
              <a:t> معنوي مثل المقررات في التربية الرياضية والاتجاهات التربوية والقيم والقوانين السائدة ، والثاني مادي يتمثل بالمبادئ ووسائل الاتصال والتقدم العلمي والتكنولوجي .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b="1" dirty="0" smtClean="0">
                <a:solidFill>
                  <a:schemeClr val="bg1"/>
                </a:solidFill>
              </a:rPr>
              <a:t>2- دراسة خصائص وطبيعة المتعلمين : </a:t>
            </a:r>
            <a:r>
              <a:rPr lang="ar-IQ" sz="2800" dirty="0" err="1" smtClean="0">
                <a:solidFill>
                  <a:schemeClr val="bg1"/>
                </a:solidFill>
              </a:rPr>
              <a:t>اذا</a:t>
            </a:r>
            <a:r>
              <a:rPr lang="ar-IQ" sz="2800" dirty="0" smtClean="0">
                <a:solidFill>
                  <a:schemeClr val="bg1"/>
                </a:solidFill>
              </a:rPr>
              <a:t> كان المنهج </a:t>
            </a:r>
            <a:r>
              <a:rPr lang="ar-IQ" sz="2800" dirty="0" err="1" smtClean="0">
                <a:solidFill>
                  <a:schemeClr val="bg1"/>
                </a:solidFill>
              </a:rPr>
              <a:t>ياخذ</a:t>
            </a:r>
            <a:r>
              <a:rPr lang="ar-IQ" sz="2800" dirty="0" smtClean="0">
                <a:solidFill>
                  <a:schemeClr val="bg1"/>
                </a:solidFill>
              </a:rPr>
              <a:t> في اعتباره المجتمع ، الفلسفة وظروفه ، فانه في الوقت نفسه </a:t>
            </a:r>
            <a:r>
              <a:rPr lang="ar-IQ" sz="2800" dirty="0" err="1" smtClean="0">
                <a:solidFill>
                  <a:schemeClr val="bg1"/>
                </a:solidFill>
              </a:rPr>
              <a:t>ياخذ</a:t>
            </a:r>
            <a:r>
              <a:rPr lang="ar-IQ" sz="2800" dirty="0" smtClean="0">
                <a:solidFill>
                  <a:schemeClr val="bg1"/>
                </a:solidFill>
              </a:rPr>
              <a:t> في اعتباره </a:t>
            </a:r>
            <a:r>
              <a:rPr lang="ar-IQ" sz="2800" dirty="0" err="1" smtClean="0">
                <a:solidFill>
                  <a:schemeClr val="bg1"/>
                </a:solidFill>
              </a:rPr>
              <a:t>ايضا</a:t>
            </a:r>
            <a:r>
              <a:rPr lang="ar-IQ" sz="2800" dirty="0" smtClean="0">
                <a:solidFill>
                  <a:schemeClr val="bg1"/>
                </a:solidFill>
              </a:rPr>
              <a:t> طبيعة المتعلمين باعتبار </a:t>
            </a:r>
            <a:r>
              <a:rPr lang="ar-IQ" sz="2800" dirty="0" err="1" smtClean="0">
                <a:solidFill>
                  <a:schemeClr val="bg1"/>
                </a:solidFill>
              </a:rPr>
              <a:t>انهم</a:t>
            </a:r>
            <a:r>
              <a:rPr lang="ar-IQ" sz="2800" dirty="0" smtClean="0">
                <a:solidFill>
                  <a:schemeClr val="bg1"/>
                </a:solidFill>
              </a:rPr>
              <a:t> يعملون في مجتمع وكلاهما متكاملان ، </a:t>
            </a:r>
            <a:r>
              <a:rPr lang="ar-IQ" sz="2800" dirty="0" err="1" smtClean="0">
                <a:solidFill>
                  <a:schemeClr val="bg1"/>
                </a:solidFill>
              </a:rPr>
              <a:t>واذا</a:t>
            </a:r>
            <a:r>
              <a:rPr lang="ar-IQ" sz="2800" dirty="0" smtClean="0">
                <a:solidFill>
                  <a:schemeClr val="bg1"/>
                </a:solidFill>
              </a:rPr>
              <a:t> كان التعلم هو تعديل للسلوك ، فان هذا التعديل </a:t>
            </a:r>
            <a:r>
              <a:rPr lang="ar-IQ" sz="2800" dirty="0" err="1" smtClean="0">
                <a:solidFill>
                  <a:schemeClr val="bg1"/>
                </a:solidFill>
              </a:rPr>
              <a:t>ياتي</a:t>
            </a:r>
            <a:r>
              <a:rPr lang="ar-IQ" sz="2800" dirty="0" smtClean="0">
                <a:solidFill>
                  <a:schemeClr val="bg1"/>
                </a:solidFill>
              </a:rPr>
              <a:t> من داخل المتعلم </a:t>
            </a:r>
            <a:r>
              <a:rPr lang="ar-IQ" sz="2800" dirty="0" err="1" smtClean="0">
                <a:solidFill>
                  <a:schemeClr val="bg1"/>
                </a:solidFill>
              </a:rPr>
              <a:t>اذا</a:t>
            </a:r>
            <a:r>
              <a:rPr lang="ar-IQ" sz="2800" dirty="0" smtClean="0">
                <a:solidFill>
                  <a:schemeClr val="bg1"/>
                </a:solidFill>
              </a:rPr>
              <a:t> هيئت له الظروف المناسبة .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ar-SA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أثير استخدام التمرينات على اليابسة في بعض المتغيرات الوظيفية والبيوكيميائية والبدنية وانجاز 50 متر سباحة حر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تأثير استخدام التمرينات على اليابسة في بعض المتغيرات الوظيفية والبيوكيميائية والبدنية وانجاز 50 متر سباحة حرة</Template>
  <TotalTime>294</TotalTime>
  <Words>229</Words>
  <Application>Microsoft Office PowerPoint</Application>
  <PresentationFormat>عرض على الشاشة (3:4)‏</PresentationFormat>
  <Paragraphs>134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تأثير استخدام التمرينات على اليابسة في بعض المتغيرات الوظيفية والبيوكيميائية والبدنية وانجاز 50 متر سباحة حرة</vt:lpstr>
      <vt:lpstr>    محاضرات طرائق التدريس العملي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Enjoy My Fine Releases.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طرائق التدريس العملي</dc:title>
  <dc:creator>DR.Ahmed Saker 2o1O</dc:creator>
  <cp:lastModifiedBy>DR.Ahmed Saker 2o1O</cp:lastModifiedBy>
  <cp:revision>54</cp:revision>
  <dcterms:created xsi:type="dcterms:W3CDTF">2018-12-10T11:17:48Z</dcterms:created>
  <dcterms:modified xsi:type="dcterms:W3CDTF">2018-12-12T10:04:39Z</dcterms:modified>
</cp:coreProperties>
</file>